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1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5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8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70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42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2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4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30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11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76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8C5-C809-493B-90D8-1F282ACF129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E1DF-4D9C-400E-B65A-96FFCA48B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85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" y="0"/>
            <a:ext cx="9144711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50"/>
            <a:ext cx="1933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987764" y="404664"/>
            <a:ext cx="6120680" cy="244213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atin typeface="Agency FB" panose="020B0503020202020204" pitchFamily="34" charset="0"/>
              </a:rPr>
              <a:t>classe de </a:t>
            </a:r>
            <a:r>
              <a:rPr lang="fr-FR" sz="4000" b="1" dirty="0" smtClean="0">
                <a:latin typeface="Agency FB" panose="020B0503020202020204" pitchFamily="34" charset="0"/>
              </a:rPr>
              <a:t>découverte</a:t>
            </a:r>
            <a:r>
              <a:rPr lang="fr-FR" sz="4000" b="1" dirty="0" smtClean="0">
                <a:latin typeface="Agency FB" panose="020B0503020202020204" pitchFamily="34" charset="0"/>
              </a:rPr>
              <a:t/>
            </a:r>
            <a:br>
              <a:rPr lang="fr-FR" sz="4000" b="1" dirty="0" smtClean="0">
                <a:latin typeface="Agency FB" panose="020B0503020202020204" pitchFamily="34" charset="0"/>
              </a:rPr>
            </a:br>
            <a:r>
              <a:rPr lang="fr-FR" sz="4000" b="1" dirty="0" smtClean="0">
                <a:latin typeface="Agency FB" panose="020B0503020202020204" pitchFamily="34" charset="0"/>
              </a:rPr>
              <a:t>au centre Nature ‘Bon Vent’</a:t>
            </a:r>
            <a:br>
              <a:rPr lang="fr-FR" sz="4000" b="1" dirty="0" smtClean="0">
                <a:latin typeface="Agency FB" panose="020B0503020202020204" pitchFamily="34" charset="0"/>
              </a:rPr>
            </a:br>
            <a:r>
              <a:rPr lang="fr-FR" sz="4000" b="1" dirty="0" smtClean="0">
                <a:latin typeface="Agency FB" panose="020B0503020202020204" pitchFamily="34" charset="0"/>
              </a:rPr>
              <a:t>à </a:t>
            </a:r>
            <a:r>
              <a:rPr lang="fr-FR" sz="4000" b="1" dirty="0" err="1" smtClean="0">
                <a:latin typeface="Agency FB" panose="020B0503020202020204" pitchFamily="34" charset="0"/>
              </a:rPr>
              <a:t>Santec</a:t>
            </a:r>
            <a:r>
              <a:rPr lang="fr-FR" sz="4000" b="1" dirty="0" smtClean="0">
                <a:latin typeface="Agency FB" panose="020B0503020202020204" pitchFamily="34" charset="0"/>
              </a:rPr>
              <a:t> (29)</a:t>
            </a:r>
            <a:endParaRPr lang="fr-FR" sz="4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5" y="197768"/>
            <a:ext cx="7200801" cy="8549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Le financement du voyage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13" y="2454074"/>
            <a:ext cx="6417522" cy="3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337" y="3211697"/>
            <a:ext cx="3240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FR" dirty="0">
                <a:latin typeface="Arial"/>
              </a:rPr>
              <a:t>Les familles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sz="4000" dirty="0">
                <a:latin typeface="Arial"/>
              </a:rPr>
              <a:t>7800€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dirty="0">
                <a:latin typeface="Arial"/>
              </a:rPr>
              <a:t>52 x 150€</a:t>
            </a:r>
            <a:endParaRPr lang="fr-FR" sz="1100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1268760"/>
            <a:ext cx="25020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FR" dirty="0">
                <a:latin typeface="Arial"/>
              </a:rPr>
              <a:t>Collège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sz="4000" dirty="0">
                <a:latin typeface="Arial"/>
              </a:rPr>
              <a:t>939,97€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dirty="0">
                <a:latin typeface="Arial"/>
              </a:rPr>
              <a:t>4 x 234,99€</a:t>
            </a:r>
            <a:endParaRPr lang="fr-FR" sz="11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2996952"/>
            <a:ext cx="26460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FR" dirty="0">
                <a:latin typeface="Arial"/>
              </a:rPr>
              <a:t>FSE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sz="4000" dirty="0">
                <a:latin typeface="Arial"/>
              </a:rPr>
              <a:t>3319,68€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dirty="0">
                <a:latin typeface="Arial"/>
              </a:rPr>
              <a:t>52 x 63,84€</a:t>
            </a:r>
            <a:endParaRPr lang="fr-FR" sz="1100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551723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fr-FR" dirty="0">
                <a:latin typeface="Arial"/>
              </a:rPr>
              <a:t>Conseil </a:t>
            </a:r>
            <a:r>
              <a:rPr lang="fr-FR" dirty="0" smtClean="0">
                <a:latin typeface="Arial"/>
              </a:rPr>
              <a:t>Départemental </a:t>
            </a:r>
            <a:r>
              <a:rPr lang="fr-FR" dirty="0">
                <a:latin typeface="Arial"/>
              </a:rPr>
              <a:t>22</a:t>
            </a:r>
            <a:endParaRPr lang="fr-FR" sz="1100" dirty="0">
              <a:latin typeface="Arial"/>
            </a:endParaRPr>
          </a:p>
          <a:p>
            <a:pPr marR="0" algn="ctr"/>
            <a:r>
              <a:rPr lang="fr-FR" sz="4000" dirty="0">
                <a:latin typeface="Arial"/>
              </a:rPr>
              <a:t>1100€</a:t>
            </a:r>
            <a:endParaRPr lang="fr-FR" sz="1100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2674" y="284236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FR" b="1" dirty="0">
                <a:solidFill>
                  <a:srgbClr val="FFFFFF"/>
                </a:solidFill>
                <a:latin typeface="Arial"/>
              </a:rPr>
              <a:t>7%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9806" y="38173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FR" b="1" dirty="0">
                <a:latin typeface="Arial"/>
              </a:rPr>
              <a:t>25%</a:t>
            </a:r>
            <a:endParaRPr lang="fr-FR" sz="1200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9109" y="49411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FR" b="1" dirty="0">
                <a:solidFill>
                  <a:srgbClr val="FFFFFF"/>
                </a:solidFill>
                <a:latin typeface="Arial"/>
              </a:rPr>
              <a:t>8%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7990" y="428891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FR" b="1" dirty="0">
                <a:solidFill>
                  <a:srgbClr val="FFFFFF"/>
                </a:solidFill>
                <a:latin typeface="Arial"/>
              </a:rPr>
              <a:t>60%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51" y="4047046"/>
            <a:ext cx="1030834" cy="2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5902">
            <a:off x="2409676" y="4122327"/>
            <a:ext cx="1030834" cy="2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7113">
            <a:off x="4719838" y="2474057"/>
            <a:ext cx="820569" cy="16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5516">
            <a:off x="5580585" y="5288067"/>
            <a:ext cx="754629" cy="2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Dossier d’inscription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À rendre ce </a:t>
            </a: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vendredi 21 décembre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à Mme Le Jean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600" dirty="0" smtClean="0">
                <a:latin typeface="AR CENA" panose="02000000000000000000" pitchFamily="2" charset="0"/>
              </a:rPr>
              <a:t>(de 12h30 à 13h30 sous le Hall)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 propos du règlement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: Ne donner uniquement qu’à Mme Thomas, la Gestionnaire du collège,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6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395536" y="1628800"/>
            <a:ext cx="4896544" cy="424847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400" dirty="0" smtClean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 smtClean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 smtClean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 CENA" panose="02000000000000000000" pitchFamily="2" charset="0"/>
              </a:rPr>
              <a:t>Situé à 200m  de la grande plage</a:t>
            </a:r>
          </a:p>
          <a:p>
            <a:pPr algn="just"/>
            <a:r>
              <a:rPr lang="fr-FR" sz="2400" dirty="0" smtClean="0">
                <a:latin typeface="AR CENA" panose="02000000000000000000" pitchFamily="2" charset="0"/>
              </a:rPr>
              <a:t> du </a:t>
            </a:r>
            <a:r>
              <a:rPr lang="fr-FR" sz="2400" dirty="0" err="1" smtClean="0">
                <a:latin typeface="AR CENA" panose="02000000000000000000" pitchFamily="2" charset="0"/>
              </a:rPr>
              <a:t>Dossen</a:t>
            </a:r>
            <a:r>
              <a:rPr lang="fr-FR" sz="2400" dirty="0" smtClean="0">
                <a:latin typeface="AR CENA" panose="02000000000000000000" pitchFamily="2" charset="0"/>
              </a:rPr>
              <a:t> (2kms de long)</a:t>
            </a:r>
          </a:p>
          <a:p>
            <a:pPr algn="just"/>
            <a:endParaRPr lang="fr-FR" sz="2400" dirty="0" smtClean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 CENA" panose="02000000000000000000" pitchFamily="2" charset="0"/>
              </a:rPr>
              <a:t>Proche de la </a:t>
            </a:r>
            <a:r>
              <a:rPr lang="fr-FR" sz="2400" dirty="0" smtClean="0">
                <a:latin typeface="AR CENA" panose="02000000000000000000" pitchFamily="2" charset="0"/>
              </a:rPr>
              <a:t>forêt</a:t>
            </a:r>
          </a:p>
          <a:p>
            <a:pPr algn="just"/>
            <a:r>
              <a:rPr lang="fr-FR" sz="2400" dirty="0" smtClean="0">
                <a:latin typeface="AR CENA" panose="02000000000000000000" pitchFamily="2" charset="0"/>
              </a:rPr>
              <a:t> domaniale et </a:t>
            </a:r>
            <a:r>
              <a:rPr lang="fr-FR" sz="2400" dirty="0" smtClean="0">
                <a:latin typeface="AR CENA" panose="02000000000000000000" pitchFamily="2" charset="0"/>
              </a:rPr>
              <a:t>d’un massif </a:t>
            </a:r>
            <a:endParaRPr lang="fr-FR" sz="2400" dirty="0" smtClean="0">
              <a:latin typeface="AR CENA" panose="02000000000000000000" pitchFamily="2" charset="0"/>
            </a:endParaRPr>
          </a:p>
          <a:p>
            <a:pPr algn="just"/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smtClean="0">
                <a:latin typeface="AR CENA" panose="02000000000000000000" pitchFamily="2" charset="0"/>
              </a:rPr>
              <a:t>dunaire </a:t>
            </a:r>
            <a:endParaRPr lang="fr-FR" sz="2400" dirty="0" smtClean="0">
              <a:latin typeface="AR CENA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078"/>
            <a:ext cx="3864737" cy="28958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65" y="3748271"/>
            <a:ext cx="5467535" cy="30754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à coins arrondis 5"/>
          <p:cNvSpPr/>
          <p:nvPr/>
        </p:nvSpPr>
        <p:spPr>
          <a:xfrm>
            <a:off x="4355976" y="188640"/>
            <a:ext cx="4536504" cy="2952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 CENA" panose="02000000000000000000" pitchFamily="2" charset="0"/>
              </a:rPr>
              <a:t>Le séjour est prévu pour tous les Elèves de 5</a:t>
            </a:r>
            <a:r>
              <a:rPr lang="fr-FR" sz="2400" baseline="30000" dirty="0" smtClean="0">
                <a:latin typeface="AR CENA" panose="02000000000000000000" pitchFamily="2" charset="0"/>
              </a:rPr>
              <a:t>ème</a:t>
            </a:r>
            <a:r>
              <a:rPr lang="fr-FR" sz="2400" dirty="0" smtClean="0">
                <a:latin typeface="AR CENA" panose="02000000000000000000" pitchFamily="2" charset="0"/>
              </a:rPr>
              <a:t>  du collège </a:t>
            </a:r>
            <a:r>
              <a:rPr lang="fr-FR" sz="2400" dirty="0" err="1" smtClean="0">
                <a:latin typeface="AR CENA" panose="02000000000000000000" pitchFamily="2" charset="0"/>
              </a:rPr>
              <a:t>Gwer-Halou</a:t>
            </a:r>
            <a:endParaRPr lang="fr-FR" sz="2400" dirty="0" smtClean="0">
              <a:latin typeface="AR CENA" panose="02000000000000000000" pitchFamily="2" charset="0"/>
            </a:endParaRPr>
          </a:p>
          <a:p>
            <a:pPr algn="just"/>
            <a:endParaRPr lang="fr-FR" sz="2400" dirty="0" smtClean="0">
              <a:latin typeface="AR CENA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 CENA" panose="02000000000000000000" pitchFamily="2" charset="0"/>
              </a:rPr>
              <a:t>Le centre « Rêves de Mer » nous accueille du Lundi 25 Mars ou Vendredi 29 Mars 2019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49470" cy="54275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AR CENA" panose="02000000000000000000" pitchFamily="2" charset="0"/>
              </a:rPr>
              <a:t> </a:t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u="sng" dirty="0" smtClean="0">
                <a:latin typeface="AR CENA" panose="02000000000000000000" pitchFamily="2" charset="0"/>
              </a:rPr>
              <a:t>Objectifs </a:t>
            </a:r>
            <a:r>
              <a:rPr lang="fr-FR" sz="2800" u="sng" dirty="0" smtClean="0">
                <a:latin typeface="AR CENA" panose="02000000000000000000" pitchFamily="2" charset="0"/>
              </a:rPr>
              <a:t>Pédagogiques et sportifs</a:t>
            </a:r>
            <a:r>
              <a:rPr lang="fr-FR" sz="2800" dirty="0" smtClean="0">
                <a:latin typeface="AR CENA" panose="02000000000000000000" pitchFamily="2" charset="0"/>
              </a:rPr>
              <a:t> 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latin typeface="Agency FB" panose="020B0503020202020204" pitchFamily="34" charset="0"/>
              </a:rPr>
              <a:t/>
            </a:r>
            <a:br>
              <a:rPr lang="fr-FR" sz="2400" dirty="0" smtClean="0">
                <a:latin typeface="Agency FB" panose="020B0503020202020204" pitchFamily="34" charset="0"/>
              </a:rPr>
            </a:br>
            <a:r>
              <a:rPr lang="fr-FR" sz="24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AR CENA" panose="02000000000000000000" pitchFamily="2" charset="0"/>
              </a:rPr>
              <a:t>la </a:t>
            </a:r>
            <a:r>
              <a:rPr lang="fr-FR" sz="2400" dirty="0">
                <a:latin typeface="AR CENA" panose="02000000000000000000" pitchFamily="2" charset="0"/>
              </a:rPr>
              <a:t>découverte du milieu </a:t>
            </a:r>
            <a:r>
              <a:rPr lang="fr-FR" sz="2400" dirty="0" smtClean="0">
                <a:latin typeface="AR CENA" panose="02000000000000000000" pitchFamily="2" charset="0"/>
              </a:rPr>
              <a:t>marin (pêche à pied, activités ludiques et sportives...)</a:t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latin typeface="AR CENA" panose="02000000000000000000" pitchFamily="2" charset="0"/>
              </a:rPr>
              <a:t> </a:t>
            </a:r>
            <a:r>
              <a:rPr lang="fr-FR" sz="2400" dirty="0">
                <a:latin typeface="AR CENA" panose="02000000000000000000" pitchFamily="2" charset="0"/>
              </a:rPr>
              <a:t>la protection de </a:t>
            </a:r>
            <a:r>
              <a:rPr lang="fr-FR" sz="2400" dirty="0" smtClean="0">
                <a:latin typeface="AR CENA" panose="02000000000000000000" pitchFamily="2" charset="0"/>
              </a:rPr>
              <a:t>l’environnement (les Dunes, les bons gestes à adopter...)</a:t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>
                <a:latin typeface="AR CENA" panose="02000000000000000000" pitchFamily="2" charset="0"/>
              </a:rPr>
              <a:t/>
            </a:r>
            <a:br>
              <a:rPr lang="fr-FR" sz="2400" dirty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>
                <a:latin typeface="AR CENA" panose="02000000000000000000" pitchFamily="2" charset="0"/>
              </a:rPr>
              <a:t/>
            </a:r>
            <a:br>
              <a:rPr lang="fr-FR" sz="2400" dirty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>
                <a:latin typeface="AR CENA" panose="02000000000000000000" pitchFamily="2" charset="0"/>
              </a:rPr>
              <a:t/>
            </a:r>
            <a:br>
              <a:rPr lang="fr-FR" sz="2400" dirty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</a:rPr>
              <a:t/>
            </a:r>
            <a:br>
              <a:rPr lang="fr-FR" sz="2400" dirty="0" smtClean="0">
                <a:latin typeface="AR CENA" panose="02000000000000000000" pitchFamily="2" charset="0"/>
              </a:rPr>
            </a:br>
            <a:r>
              <a:rPr lang="fr-FR" sz="2400" dirty="0" smtClean="0">
                <a:latin typeface="AR CENA" panose="02000000000000000000" pitchFamily="2" charset="0"/>
                <a:sym typeface="Wingdings" panose="05000000000000000000" pitchFamily="2" charset="2"/>
              </a:rPr>
              <a:t> adopter les différentes valeurs lorsque l’on vit en groupe (créer des liens entre élèves, de </a:t>
            </a:r>
            <a:r>
              <a:rPr lang="fr-FR" sz="2400" dirty="0" smtClean="0">
                <a:latin typeface="AR CENA" panose="02000000000000000000" pitchFamily="2" charset="0"/>
                <a:sym typeface="Wingdings" panose="05000000000000000000" pitchFamily="2" charset="2"/>
              </a:rPr>
              <a:t>la cohésion </a:t>
            </a:r>
            <a:r>
              <a:rPr lang="fr-FR" sz="2400" dirty="0" smtClean="0">
                <a:latin typeface="AR CENA" panose="02000000000000000000" pitchFamily="2" charset="0"/>
                <a:sym typeface="Wingdings" panose="05000000000000000000" pitchFamily="2" charset="2"/>
              </a:rPr>
              <a:t>et de la solidarité, adopter une dynamique de groupe positive...)</a:t>
            </a:r>
            <a:r>
              <a:rPr lang="fr-FR" sz="2400" b="1" dirty="0" smtClean="0">
                <a:sym typeface="Wingdings" panose="05000000000000000000" pitchFamily="2" charset="2"/>
              </a:rPr>
              <a:t/>
            </a:r>
            <a:br>
              <a:rPr lang="fr-FR" sz="2400" b="1" dirty="0" smtClean="0">
                <a:sym typeface="Wingdings" panose="05000000000000000000" pitchFamily="2" charset="2"/>
              </a:rPr>
            </a:br>
            <a:r>
              <a:rPr lang="fr-FR" sz="2800" b="1" dirty="0" smtClean="0">
                <a:latin typeface="AR CENA" panose="02000000000000000000" pitchFamily="2" charset="0"/>
              </a:rPr>
              <a:t/>
            </a:r>
            <a:br>
              <a:rPr lang="fr-FR" sz="2800" b="1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r>
              <a:rPr lang="fr-FR" sz="2800" dirty="0">
                <a:latin typeface="AR CENA" panose="02000000000000000000" pitchFamily="2" charset="0"/>
              </a:rPr>
              <a:t/>
            </a:r>
            <a:br>
              <a:rPr lang="fr-FR" sz="2800" dirty="0">
                <a:latin typeface="AR CENA" panose="02000000000000000000" pitchFamily="2" charset="0"/>
              </a:rPr>
            </a:br>
            <a:r>
              <a:rPr lang="fr-FR" sz="2800" dirty="0" smtClean="0">
                <a:latin typeface="AR CENA" panose="02000000000000000000" pitchFamily="2" charset="0"/>
              </a:rPr>
              <a:t/>
            </a:r>
            <a:br>
              <a:rPr lang="fr-FR" sz="2800" dirty="0" smtClean="0">
                <a:latin typeface="AR CENA" panose="02000000000000000000" pitchFamily="2" charset="0"/>
              </a:rPr>
            </a:br>
            <a:endParaRPr lang="fr-FR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708798"/>
              </p:ext>
            </p:extLst>
          </p:nvPr>
        </p:nvGraphicFramePr>
        <p:xfrm>
          <a:off x="107503" y="548680"/>
          <a:ext cx="8928991" cy="6243700"/>
        </p:xfrm>
        <a:graphic>
          <a:graphicData uri="http://schemas.openxmlformats.org/drawingml/2006/table">
            <a:tbl>
              <a:tblPr firstRow="1" firstCol="1" bandRow="1"/>
              <a:tblGrid>
                <a:gridCol w="936105"/>
                <a:gridCol w="1800200"/>
                <a:gridCol w="1674204"/>
                <a:gridCol w="1505738"/>
                <a:gridCol w="1506372"/>
                <a:gridCol w="1506372"/>
              </a:tblGrid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Horaires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LUNDI 25 Mars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MARDI 26 Mars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MERCREDI 27 Mars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JEUDI 28 Mars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VENDREDI 29 Mars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8h15-8h45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Départ du collège à 9h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Arrivée vers 10h30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Petit -déjeuner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Petit -déjeuner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Petit -déjeuner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Petit -déjeuner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538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9h00 – 12h00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Installation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dans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 chambres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Activités sur la plage (baseball)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Jeux Bretons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5F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Exploitation de la pêche à pied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5F9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Etude de la Dune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Libérer les chambres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Pour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10h</a:t>
                      </a:r>
                    </a:p>
                    <a:p>
                      <a:pPr marL="876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Activités ludiques</a:t>
                      </a:r>
                    </a:p>
                  </a:txBody>
                  <a:tcPr marL="62180" marR="621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12h30 – 13h15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Pique-nique (du collège)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Déjeuner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81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14h-17h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 A VOILE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 A VOILE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 A VOILE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 A VOILE/Stand UP </a:t>
                      </a:r>
                      <a:r>
                        <a:rPr lang="fr-FR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Paddle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Départ vers 15h</a:t>
                      </a:r>
                    </a:p>
                  </a:txBody>
                  <a:tcPr marL="62180" marR="621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 h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Goûter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Goûter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Goûter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Goûter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Arrivée au collège vers 16h30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12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17h15-18h15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Pêche à pied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Pêche à pied 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Activités calmes / jeux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Activités calmes / jeux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19h-19h45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20h 45– 22h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Veillée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Veillée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Veillée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Veillée </a:t>
                      </a:r>
                    </a:p>
                  </a:txBody>
                  <a:tcPr marL="62180" marR="62180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195736" y="63617"/>
            <a:ext cx="4608512" cy="4046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Planning prévisionnel de la semaine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8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/>
              <a:t>	</a:t>
            </a:r>
            <a:r>
              <a:rPr lang="fr-FR" sz="3200" u="sng" dirty="0" smtClean="0">
                <a:latin typeface="AR CENA" panose="02000000000000000000" pitchFamily="2" charset="0"/>
              </a:rPr>
              <a:t>L’Hébergement :</a:t>
            </a:r>
            <a:endParaRPr lang="fr-FR" sz="3200" u="sng" dirty="0">
              <a:latin typeface="AR CENA" panose="02000000000000000000" pitchFamily="2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81273" cy="456952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85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1" y="3501008"/>
            <a:ext cx="4192260" cy="2877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15776" cy="2877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028"/>
            <a:ext cx="4186241" cy="26579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2" y="411029"/>
            <a:ext cx="4342108" cy="26579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6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>
                <a:latin typeface="AR CENA" panose="02000000000000000000" pitchFamily="2" charset="0"/>
              </a:rPr>
              <a:t>Les règles de vie</a:t>
            </a:r>
            <a:endParaRPr lang="fr-FR" sz="3600" u="sng" dirty="0">
              <a:latin typeface="AR CEN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fr-FR" sz="2400" dirty="0"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171035"/>
            <a:ext cx="8352928" cy="5040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prstClr val="black"/>
                </a:solidFill>
                <a:latin typeface="Agency FB" panose="020B0503020202020204" pitchFamily="34" charset="0"/>
              </a:rPr>
              <a:t>Le même règlement qu’au collège</a:t>
            </a: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, qu’il faut donc respecter</a:t>
            </a: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.</a:t>
            </a:r>
          </a:p>
          <a:p>
            <a:pPr lvl="0" algn="just">
              <a:spcBef>
                <a:spcPct val="20000"/>
              </a:spcBef>
            </a:pPr>
            <a:endParaRPr lang="fr-FR" sz="24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Le centre Bon-vent précise qu’il ne faut </a:t>
            </a:r>
            <a:r>
              <a:rPr lang="fr-FR" sz="2400" u="sng" dirty="0">
                <a:solidFill>
                  <a:prstClr val="black"/>
                </a:solidFill>
                <a:latin typeface="Agency FB" panose="020B0503020202020204" pitchFamily="34" charset="0"/>
              </a:rPr>
              <a:t>pas apporter d’objets de valeurs</a:t>
            </a: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, d’argent, afin d’éviter les vols ou pertes.</a:t>
            </a:r>
          </a:p>
          <a:p>
            <a:pPr lvl="0" algn="just">
              <a:spcBef>
                <a:spcPct val="20000"/>
              </a:spcBef>
            </a:pPr>
            <a:endParaRPr lang="fr-FR" sz="240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u="sng" dirty="0">
                <a:solidFill>
                  <a:prstClr val="black"/>
                </a:solidFill>
                <a:latin typeface="Agency FB" panose="020B0503020202020204" pitchFamily="34" charset="0"/>
              </a:rPr>
              <a:t>Communication via la famille </a:t>
            </a: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: Chaque soir, le bilan de la journée et quelques photos seront publiés sur </a:t>
            </a: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une plateforme (à définir),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si </a:t>
            </a: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autre information, appel des parents par un </a:t>
            </a: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professeur,</a:t>
            </a:r>
            <a:endParaRPr lang="fr-FR" sz="24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38" y="332656"/>
            <a:ext cx="2034530" cy="13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69602" cy="9941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u="sng" dirty="0" smtClean="0">
                <a:latin typeface="AR CENA" panose="02000000000000000000" pitchFamily="2" charset="0"/>
              </a:rPr>
              <a:t>Participation des familles pour la semaine :</a:t>
            </a:r>
            <a:br>
              <a:rPr lang="fr-FR" sz="2800" u="sng" dirty="0" smtClean="0">
                <a:latin typeface="AR CENA" panose="02000000000000000000" pitchFamily="2" charset="0"/>
              </a:rPr>
            </a:br>
            <a:r>
              <a:rPr lang="fr-FR" sz="2800" dirty="0" smtClean="0">
                <a:latin typeface="Agency FB" panose="020B0503020202020204" pitchFamily="34" charset="0"/>
              </a:rPr>
              <a:t>(activités, hébergement, nourriture, transport)</a:t>
            </a:r>
            <a:endParaRPr lang="fr-FR" sz="2800" dirty="0">
              <a:latin typeface="Agency FB" panose="020B0503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67544" y="1484784"/>
            <a:ext cx="3960440" cy="30963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Participation du FSE </a:t>
            </a:r>
            <a:r>
              <a:rPr lang="fr-FR" sz="2400" dirty="0" smtClean="0">
                <a:latin typeface="Agency FB" panose="020B0503020202020204" pitchFamily="34" charset="0"/>
              </a:rPr>
              <a:t>: </a:t>
            </a:r>
            <a:endParaRPr lang="fr-FR" sz="2400" dirty="0" smtClean="0">
              <a:latin typeface="Agency FB" panose="020B0503020202020204" pitchFamily="34" charset="0"/>
            </a:endParaRPr>
          </a:p>
          <a:p>
            <a:pPr algn="ctr"/>
            <a:endParaRPr lang="fr-FR" sz="2400" dirty="0" smtClean="0">
              <a:latin typeface="Agency FB" panose="020B0503020202020204" pitchFamily="34" charset="0"/>
            </a:endParaRPr>
          </a:p>
          <a:p>
            <a:pPr algn="ctr"/>
            <a:r>
              <a:rPr lang="fr-FR" sz="2400" dirty="0" smtClean="0">
                <a:latin typeface="Agency FB" panose="020B0503020202020204" pitchFamily="34" charset="0"/>
              </a:rPr>
              <a:t>63,84€/ </a:t>
            </a:r>
            <a:r>
              <a:rPr lang="fr-FR" sz="2400" dirty="0" smtClean="0">
                <a:latin typeface="Agency FB" panose="020B0503020202020204" pitchFamily="34" charset="0"/>
              </a:rPr>
              <a:t>élève </a:t>
            </a:r>
          </a:p>
          <a:p>
            <a:pPr algn="ctr"/>
            <a:endParaRPr lang="fr-FR" sz="2400" dirty="0">
              <a:latin typeface="Agency FB" panose="020B0503020202020204" pitchFamily="34" charset="0"/>
            </a:endParaRPr>
          </a:p>
          <a:p>
            <a:pPr algn="ctr"/>
            <a:r>
              <a:rPr lang="fr-FR" sz="2400" dirty="0" smtClean="0">
                <a:latin typeface="Agency FB" panose="020B0503020202020204" pitchFamily="34" charset="0"/>
              </a:rPr>
              <a:t>Avec les actions </a:t>
            </a:r>
            <a:r>
              <a:rPr lang="fr-FR" sz="2400" dirty="0" smtClean="0">
                <a:latin typeface="Agency FB" panose="020B0503020202020204" pitchFamily="34" charset="0"/>
              </a:rPr>
              <a:t>comme la vente des chocolats à Noël ou le Rôti/frites </a:t>
            </a:r>
            <a:r>
              <a:rPr lang="fr-FR" sz="2400" dirty="0" smtClean="0">
                <a:latin typeface="Agency FB" panose="020B0503020202020204" pitchFamily="34" charset="0"/>
              </a:rPr>
              <a:t>au mois de mars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00701" y="1484784"/>
            <a:ext cx="312681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 smtClean="0">
              <a:latin typeface="Agency FB" panose="020B0503020202020204" pitchFamily="34" charset="0"/>
            </a:endParaRPr>
          </a:p>
          <a:p>
            <a:pPr algn="ctr"/>
            <a:r>
              <a:rPr lang="fr-FR" sz="2000" dirty="0" smtClean="0">
                <a:latin typeface="Agency FB" panose="020B0503020202020204" pitchFamily="34" charset="0"/>
              </a:rPr>
              <a:t>Collège</a:t>
            </a:r>
            <a:endParaRPr lang="fr-FR" sz="2000" dirty="0">
              <a:latin typeface="Agency FB" panose="020B0503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4862500"/>
            <a:ext cx="7759973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Un chèque de 150 </a:t>
            </a:r>
            <a:r>
              <a:rPr lang="fr-FR" sz="2400" b="1" dirty="0">
                <a:solidFill>
                  <a:prstClr val="black"/>
                </a:solidFill>
                <a:latin typeface="Agency FB" panose="020B0503020202020204" pitchFamily="34" charset="0"/>
              </a:rPr>
              <a:t>Euros / </a:t>
            </a:r>
            <a:r>
              <a:rPr lang="fr-FR" sz="24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élève  </a:t>
            </a: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(en janvier)           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Trois chèques de </a:t>
            </a:r>
            <a:r>
              <a:rPr lang="fr-FR" sz="24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50 </a:t>
            </a:r>
            <a:r>
              <a:rPr lang="fr-FR" sz="2400" b="1" dirty="0">
                <a:solidFill>
                  <a:prstClr val="black"/>
                </a:solidFill>
                <a:latin typeface="Agency FB" panose="020B0503020202020204" pitchFamily="34" charset="0"/>
              </a:rPr>
              <a:t>Euros en 3 fois. </a:t>
            </a:r>
            <a:r>
              <a:rPr lang="fr-FR" sz="2400" dirty="0">
                <a:solidFill>
                  <a:prstClr val="black"/>
                </a:solidFill>
                <a:latin typeface="Agency FB" panose="020B0503020202020204" pitchFamily="34" charset="0"/>
              </a:rPr>
              <a:t>(chèques débités en janvier, février et </a:t>
            </a:r>
            <a:r>
              <a:rPr lang="fr-FR" sz="24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mars)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406834" y="4983890"/>
            <a:ext cx="936104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gency FB" panose="020B0503020202020204" pitchFamily="34" charset="0"/>
              </a:rPr>
              <a:t>ou</a:t>
            </a:r>
            <a:endParaRPr lang="fr-FR" sz="2400" dirty="0">
              <a:latin typeface="Agency FB" panose="020B0503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99988" y="2429272"/>
            <a:ext cx="312681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gency FB" panose="020B0503020202020204" pitchFamily="34" charset="0"/>
              </a:rPr>
              <a:t>CD 22 – subvention action éducative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99987" y="3429000"/>
            <a:ext cx="312681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>
              <a:latin typeface="Agency FB" panose="020B0503020202020204" pitchFamily="34" charset="0"/>
            </a:endParaRPr>
          </a:p>
          <a:p>
            <a:pPr algn="ctr"/>
            <a:endParaRPr lang="fr-FR" sz="2000" dirty="0" smtClean="0">
              <a:latin typeface="Agency FB" panose="020B0503020202020204" pitchFamily="34" charset="0"/>
            </a:endParaRPr>
          </a:p>
          <a:p>
            <a:pPr algn="ctr"/>
            <a:r>
              <a:rPr lang="fr-FR" sz="2000" dirty="0" smtClean="0">
                <a:latin typeface="Agency FB" panose="020B0503020202020204" pitchFamily="34" charset="0"/>
              </a:rPr>
              <a:t>Participation </a:t>
            </a:r>
            <a:r>
              <a:rPr lang="fr-FR" sz="2000" dirty="0">
                <a:latin typeface="Agency FB" panose="020B0503020202020204" pitchFamily="34" charset="0"/>
              </a:rPr>
              <a:t>des communes et groupement de Communes / élève</a:t>
            </a:r>
          </a:p>
          <a:p>
            <a:pPr algn="ctr"/>
            <a:endParaRPr lang="fr-FR" sz="2000" dirty="0">
              <a:latin typeface="Agency FB" panose="020B0503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77" y="2157652"/>
            <a:ext cx="60112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Le Budget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52736"/>
            <a:ext cx="6624736" cy="626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1455" y="3933056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Famille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150€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9527" y="256490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FR" b="1" dirty="0">
                <a:latin typeface="Arial"/>
              </a:rPr>
              <a:t>CD22</a:t>
            </a:r>
            <a:endParaRPr lang="fr-FR" sz="1200" dirty="0">
              <a:latin typeface="Arial"/>
            </a:endParaRPr>
          </a:p>
          <a:p>
            <a:pPr marR="0" algn="ctr"/>
            <a:r>
              <a:rPr lang="fr-FR" b="1" dirty="0">
                <a:latin typeface="Arial"/>
              </a:rPr>
              <a:t>21,15€</a:t>
            </a:r>
            <a:endParaRPr lang="fr-FR" sz="12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7599" y="3526674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fr-FR" b="1" dirty="0">
                <a:solidFill>
                  <a:srgbClr val="FFFFFF"/>
                </a:solidFill>
                <a:latin typeface="Arial"/>
              </a:rPr>
              <a:t>FSE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marR="0" algn="ctr"/>
            <a:r>
              <a:rPr lang="fr-FR" b="1" dirty="0">
                <a:solidFill>
                  <a:srgbClr val="FFFFFF"/>
                </a:solidFill>
                <a:latin typeface="Arial"/>
              </a:rPr>
              <a:t>63,84€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7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428</Words>
  <Application>Microsoft Office PowerPoint</Application>
  <PresentationFormat>Affichage à l'écran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classe de découverte au centre Nature ‘Bon Vent’ à Santec (29)</vt:lpstr>
      <vt:lpstr>Présentation PowerPoint</vt:lpstr>
      <vt:lpstr>              Objectifs Pédagogiques et sportifs :    la découverte du milieu marin (pêche à pied, activités ludiques et sportives...)   la protection de l’environnement (les Dunes, les bons gestes à adopter...)            adopter les différentes valeurs lorsque l’on vit en groupe (créer des liens entre élèves, de la cohésion et de la solidarité, adopter une dynamique de groupe positive...)      </vt:lpstr>
      <vt:lpstr>Présentation PowerPoint</vt:lpstr>
      <vt:lpstr> L’Hébergement :</vt:lpstr>
      <vt:lpstr>Présentation PowerPoint</vt:lpstr>
      <vt:lpstr>Les règles de vie</vt:lpstr>
      <vt:lpstr>Participation des familles pour la semaine : (activités, hébergement, nourriture, transport)</vt:lpstr>
      <vt:lpstr>Le Budget</vt:lpstr>
      <vt:lpstr>Le financement du voyage</vt:lpstr>
      <vt:lpstr>Dossier d’inscription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Présentation du Séjour -   classe de découvertes au centre Nature Bon Vent</dc:title>
  <dc:creator>Anne-laure</dc:creator>
  <cp:lastModifiedBy>Anne-laure</cp:lastModifiedBy>
  <cp:revision>27</cp:revision>
  <dcterms:created xsi:type="dcterms:W3CDTF">2018-12-10T15:40:50Z</dcterms:created>
  <dcterms:modified xsi:type="dcterms:W3CDTF">2018-12-17T23:36:50Z</dcterms:modified>
</cp:coreProperties>
</file>